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odec Pro" panose="020B0604020202020204" charset="0"/>
      <p:regular r:id="rId19"/>
    </p:embeddedFont>
    <p:embeddedFont>
      <p:font typeface="Codec Pro Ultra-Bold" panose="020B0604020202020204" charset="0"/>
      <p:regular r:id="rId20"/>
    </p:embeddedFont>
    <p:embeddedFont>
      <p:font typeface="Inter" panose="020B0604020202020204" charset="0"/>
      <p:regular r:id="rId21"/>
    </p:embeddedFont>
    <p:embeddedFont>
      <p:font typeface="Inter Bold" panose="020B0604020202020204" charset="0"/>
      <p:regular r:id="rId22"/>
    </p:embeddedFont>
    <p:embeddedFont>
      <p:font typeface="Questrial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81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.png"/><Relationship Id="rId7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10.png"/><Relationship Id="rId9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1.jpe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svg"/><Relationship Id="rId7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61783" y="7585949"/>
            <a:ext cx="2980965" cy="3344701"/>
          </a:xfrm>
          <a:custGeom>
            <a:avLst/>
            <a:gdLst/>
            <a:ahLst/>
            <a:cxnLst/>
            <a:rect l="l" t="t" r="r" b="b"/>
            <a:pathLst>
              <a:path w="2980965" h="3344701">
                <a:moveTo>
                  <a:pt x="0" y="0"/>
                </a:moveTo>
                <a:lnTo>
                  <a:pt x="2980966" y="0"/>
                </a:lnTo>
                <a:lnTo>
                  <a:pt x="2980966" y="3344702"/>
                </a:lnTo>
                <a:lnTo>
                  <a:pt x="0" y="334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725424" y="-265922"/>
            <a:ext cx="1927228" cy="2431834"/>
          </a:xfrm>
          <a:custGeom>
            <a:avLst/>
            <a:gdLst/>
            <a:ahLst/>
            <a:cxnLst/>
            <a:rect l="l" t="t" r="r" b="b"/>
            <a:pathLst>
              <a:path w="1927228" h="2431834">
                <a:moveTo>
                  <a:pt x="0" y="0"/>
                </a:moveTo>
                <a:lnTo>
                  <a:pt x="1927228" y="0"/>
                </a:lnTo>
                <a:lnTo>
                  <a:pt x="1927228" y="2431834"/>
                </a:lnTo>
                <a:lnTo>
                  <a:pt x="0" y="2431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37010">
            <a:off x="12780147" y="7783560"/>
            <a:ext cx="3474547" cy="3671912"/>
          </a:xfrm>
          <a:custGeom>
            <a:avLst/>
            <a:gdLst/>
            <a:ahLst/>
            <a:cxnLst/>
            <a:rect l="l" t="t" r="r" b="b"/>
            <a:pathLst>
              <a:path w="3474547" h="3671912">
                <a:moveTo>
                  <a:pt x="0" y="0"/>
                </a:moveTo>
                <a:lnTo>
                  <a:pt x="3474548" y="0"/>
                </a:lnTo>
                <a:lnTo>
                  <a:pt x="3474548" y="3671912"/>
                </a:lnTo>
                <a:lnTo>
                  <a:pt x="0" y="3671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945000">
            <a:off x="7113283" y="12309"/>
            <a:ext cx="3146834" cy="3496482"/>
          </a:xfrm>
          <a:custGeom>
            <a:avLst/>
            <a:gdLst/>
            <a:ahLst/>
            <a:cxnLst/>
            <a:rect l="l" t="t" r="r" b="b"/>
            <a:pathLst>
              <a:path w="3146834" h="3496482">
                <a:moveTo>
                  <a:pt x="0" y="0"/>
                </a:moveTo>
                <a:lnTo>
                  <a:pt x="3146835" y="0"/>
                </a:lnTo>
                <a:lnTo>
                  <a:pt x="3146835" y="3496482"/>
                </a:lnTo>
                <a:lnTo>
                  <a:pt x="0" y="3496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393229">
            <a:off x="5915604" y="7993483"/>
            <a:ext cx="2439021" cy="2317070"/>
          </a:xfrm>
          <a:custGeom>
            <a:avLst/>
            <a:gdLst/>
            <a:ahLst/>
            <a:cxnLst/>
            <a:rect l="l" t="t" r="r" b="b"/>
            <a:pathLst>
              <a:path w="2439021" h="2317070">
                <a:moveTo>
                  <a:pt x="0" y="0"/>
                </a:moveTo>
                <a:lnTo>
                  <a:pt x="2439021" y="0"/>
                </a:lnTo>
                <a:lnTo>
                  <a:pt x="2439021" y="2317070"/>
                </a:lnTo>
                <a:lnTo>
                  <a:pt x="0" y="2317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421282" y="7105761"/>
            <a:ext cx="5445436" cy="960377"/>
          </a:xfrm>
          <a:custGeom>
            <a:avLst/>
            <a:gdLst/>
            <a:ahLst/>
            <a:cxnLst/>
            <a:rect l="l" t="t" r="r" b="b"/>
            <a:pathLst>
              <a:path w="5445436" h="960377">
                <a:moveTo>
                  <a:pt x="0" y="0"/>
                </a:moveTo>
                <a:lnTo>
                  <a:pt x="5445436" y="0"/>
                </a:lnTo>
                <a:lnTo>
                  <a:pt x="5445436" y="960377"/>
                </a:lnTo>
                <a:lnTo>
                  <a:pt x="0" y="960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133230">
            <a:off x="15304077" y="-1024645"/>
            <a:ext cx="3910446" cy="4620911"/>
          </a:xfrm>
          <a:custGeom>
            <a:avLst/>
            <a:gdLst/>
            <a:ahLst/>
            <a:cxnLst/>
            <a:rect l="l" t="t" r="r" b="b"/>
            <a:pathLst>
              <a:path w="3910446" h="4620911">
                <a:moveTo>
                  <a:pt x="0" y="0"/>
                </a:moveTo>
                <a:lnTo>
                  <a:pt x="3910446" y="0"/>
                </a:lnTo>
                <a:lnTo>
                  <a:pt x="3910446" y="4620910"/>
                </a:lnTo>
                <a:lnTo>
                  <a:pt x="0" y="4620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92751" y="-558732"/>
            <a:ext cx="3473328" cy="3017453"/>
          </a:xfrm>
          <a:custGeom>
            <a:avLst/>
            <a:gdLst/>
            <a:ahLst/>
            <a:cxnLst/>
            <a:rect l="l" t="t" r="r" b="b"/>
            <a:pathLst>
              <a:path w="3473328" h="3017453">
                <a:moveTo>
                  <a:pt x="0" y="0"/>
                </a:moveTo>
                <a:lnTo>
                  <a:pt x="3473327" y="0"/>
                </a:lnTo>
                <a:lnTo>
                  <a:pt x="3473327" y="3017453"/>
                </a:lnTo>
                <a:lnTo>
                  <a:pt x="0" y="30174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108017" y="6727609"/>
            <a:ext cx="1860763" cy="2148067"/>
          </a:xfrm>
          <a:custGeom>
            <a:avLst/>
            <a:gdLst/>
            <a:ahLst/>
            <a:cxnLst/>
            <a:rect l="l" t="t" r="r" b="b"/>
            <a:pathLst>
              <a:path w="1860763" h="2148067">
                <a:moveTo>
                  <a:pt x="0" y="0"/>
                </a:moveTo>
                <a:lnTo>
                  <a:pt x="1860763" y="0"/>
                </a:lnTo>
                <a:lnTo>
                  <a:pt x="1860763" y="2148067"/>
                </a:lnTo>
                <a:lnTo>
                  <a:pt x="0" y="21480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1196600" y="1745450"/>
            <a:ext cx="2889351" cy="2882127"/>
          </a:xfrm>
          <a:custGeom>
            <a:avLst/>
            <a:gdLst/>
            <a:ahLst/>
            <a:cxnLst/>
            <a:rect l="l" t="t" r="r" b="b"/>
            <a:pathLst>
              <a:path w="2889351" h="2882127">
                <a:moveTo>
                  <a:pt x="0" y="0"/>
                </a:moveTo>
                <a:lnTo>
                  <a:pt x="2889351" y="0"/>
                </a:lnTo>
                <a:lnTo>
                  <a:pt x="2889351" y="2882127"/>
                </a:lnTo>
                <a:lnTo>
                  <a:pt x="0" y="28821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721713" y="4994997"/>
            <a:ext cx="3132574" cy="4710637"/>
          </a:xfrm>
          <a:custGeom>
            <a:avLst/>
            <a:gdLst/>
            <a:ahLst/>
            <a:cxnLst/>
            <a:rect l="l" t="t" r="r" b="b"/>
            <a:pathLst>
              <a:path w="3132574" h="4710637">
                <a:moveTo>
                  <a:pt x="0" y="0"/>
                </a:moveTo>
                <a:lnTo>
                  <a:pt x="3132574" y="0"/>
                </a:lnTo>
                <a:lnTo>
                  <a:pt x="3132574" y="4710638"/>
                </a:lnTo>
                <a:lnTo>
                  <a:pt x="0" y="47106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723646" y="2913743"/>
            <a:ext cx="10840708" cy="403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1"/>
              </a:lnSpc>
            </a:pPr>
            <a:r>
              <a:rPr lang="en-US" sz="938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PRESENTACIÓN</a:t>
            </a:r>
          </a:p>
          <a:p>
            <a:pPr algn="ctr">
              <a:lnSpc>
                <a:spcPts val="10511"/>
              </a:lnSpc>
            </a:pPr>
            <a:r>
              <a:rPr lang="en-US" sz="938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 PROYECTO ACURED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3393" y="1028700"/>
            <a:ext cx="15360778" cy="7272796"/>
            <a:chOff x="0" y="0"/>
            <a:chExt cx="4045637" cy="1915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5637" cy="1915469"/>
            </a:xfrm>
            <a:custGeom>
              <a:avLst/>
              <a:gdLst/>
              <a:ahLst/>
              <a:cxnLst/>
              <a:rect l="l" t="t" r="r" b="b"/>
              <a:pathLst>
                <a:path w="4045637" h="1915469">
                  <a:moveTo>
                    <a:pt x="0" y="0"/>
                  </a:moveTo>
                  <a:lnTo>
                    <a:pt x="4045637" y="0"/>
                  </a:lnTo>
                  <a:lnTo>
                    <a:pt x="4045637" y="1915469"/>
                  </a:lnTo>
                  <a:lnTo>
                    <a:pt x="0" y="191546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9050" cap="sq">
              <a:solidFill>
                <a:srgbClr val="000000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45637" cy="1953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610326">
            <a:off x="14047513" y="986671"/>
            <a:ext cx="3112206" cy="3288989"/>
          </a:xfrm>
          <a:custGeom>
            <a:avLst/>
            <a:gdLst/>
            <a:ahLst/>
            <a:cxnLst/>
            <a:rect l="l" t="t" r="r" b="b"/>
            <a:pathLst>
              <a:path w="3112206" h="3288989">
                <a:moveTo>
                  <a:pt x="0" y="0"/>
                </a:moveTo>
                <a:lnTo>
                  <a:pt x="3112206" y="0"/>
                </a:lnTo>
                <a:lnTo>
                  <a:pt x="3112206" y="3288989"/>
                </a:lnTo>
                <a:lnTo>
                  <a:pt x="0" y="3288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50887" y="6577620"/>
            <a:ext cx="3292135" cy="2860043"/>
          </a:xfrm>
          <a:custGeom>
            <a:avLst/>
            <a:gdLst/>
            <a:ahLst/>
            <a:cxnLst/>
            <a:rect l="l" t="t" r="r" b="b"/>
            <a:pathLst>
              <a:path w="3292135" h="2860043">
                <a:moveTo>
                  <a:pt x="0" y="0"/>
                </a:moveTo>
                <a:lnTo>
                  <a:pt x="3292135" y="0"/>
                </a:lnTo>
                <a:lnTo>
                  <a:pt x="3292135" y="2860042"/>
                </a:lnTo>
                <a:lnTo>
                  <a:pt x="0" y="286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493371" y="3137527"/>
            <a:ext cx="11301259" cy="4011947"/>
          </a:xfrm>
          <a:custGeom>
            <a:avLst/>
            <a:gdLst/>
            <a:ahLst/>
            <a:cxnLst/>
            <a:rect l="l" t="t" r="r" b="b"/>
            <a:pathLst>
              <a:path w="11301259" h="4011947">
                <a:moveTo>
                  <a:pt x="0" y="0"/>
                </a:moveTo>
                <a:lnTo>
                  <a:pt x="11301258" y="0"/>
                </a:lnTo>
                <a:lnTo>
                  <a:pt x="11301258" y="4011946"/>
                </a:lnTo>
                <a:lnTo>
                  <a:pt x="0" y="4011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631938" y="2159012"/>
            <a:ext cx="9901281" cy="64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900" spc="11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arquitectura del software incluye componentes esenciales: frontend en React, backend en Spring Boot y base de datos en PostgreSQL.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96955" y="1047750"/>
            <a:ext cx="11231062" cy="113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0"/>
              </a:lnSpc>
              <a:spcBef>
                <a:spcPct val="0"/>
              </a:spcBef>
            </a:pPr>
            <a:r>
              <a:rPr lang="en-US" sz="39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Arquitectura del Software: Estructura y Componentes Clave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8122" y="1155935"/>
            <a:ext cx="10127957" cy="8102365"/>
          </a:xfrm>
          <a:custGeom>
            <a:avLst/>
            <a:gdLst/>
            <a:ahLst/>
            <a:cxnLst/>
            <a:rect l="l" t="t" r="r" b="b"/>
            <a:pathLst>
              <a:path w="10127957" h="8102365">
                <a:moveTo>
                  <a:pt x="0" y="0"/>
                </a:moveTo>
                <a:lnTo>
                  <a:pt x="10127956" y="0"/>
                </a:lnTo>
                <a:lnTo>
                  <a:pt x="10127956" y="8102365"/>
                </a:lnTo>
                <a:lnTo>
                  <a:pt x="0" y="8102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073972" y="8177256"/>
            <a:ext cx="1870206" cy="2162088"/>
          </a:xfrm>
          <a:custGeom>
            <a:avLst/>
            <a:gdLst/>
            <a:ahLst/>
            <a:cxnLst/>
            <a:rect l="l" t="t" r="r" b="b"/>
            <a:pathLst>
              <a:path w="1870206" h="2162088">
                <a:moveTo>
                  <a:pt x="0" y="0"/>
                </a:moveTo>
                <a:lnTo>
                  <a:pt x="1870206" y="0"/>
                </a:lnTo>
                <a:lnTo>
                  <a:pt x="1870206" y="2162088"/>
                </a:lnTo>
                <a:lnTo>
                  <a:pt x="0" y="216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4495553" y="156251"/>
            <a:ext cx="1746947" cy="1999367"/>
          </a:xfrm>
          <a:custGeom>
            <a:avLst/>
            <a:gdLst/>
            <a:ahLst/>
            <a:cxnLst/>
            <a:rect l="l" t="t" r="r" b="b"/>
            <a:pathLst>
              <a:path w="1746947" h="1999367">
                <a:moveTo>
                  <a:pt x="0" y="0"/>
                </a:moveTo>
                <a:lnTo>
                  <a:pt x="1746947" y="0"/>
                </a:lnTo>
                <a:lnTo>
                  <a:pt x="1746947" y="1999367"/>
                </a:lnTo>
                <a:lnTo>
                  <a:pt x="0" y="199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69343" y="7748788"/>
            <a:ext cx="2237996" cy="2583545"/>
          </a:xfrm>
          <a:custGeom>
            <a:avLst/>
            <a:gdLst/>
            <a:ahLst/>
            <a:cxnLst/>
            <a:rect l="l" t="t" r="r" b="b"/>
            <a:pathLst>
              <a:path w="2237996" h="2583545">
                <a:moveTo>
                  <a:pt x="0" y="0"/>
                </a:moveTo>
                <a:lnTo>
                  <a:pt x="2237996" y="0"/>
                </a:lnTo>
                <a:lnTo>
                  <a:pt x="2237996" y="2583545"/>
                </a:lnTo>
                <a:lnTo>
                  <a:pt x="0" y="2583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49402" y="1376707"/>
            <a:ext cx="4647979" cy="42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2451" spc="4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DISEÑO DE BASE DE DATOS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709" y="3055125"/>
            <a:ext cx="7471366" cy="46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46" spc="4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 modelo de datos para el proyecto ACURED se centra en la optimización de la gestión clínica mediante un diagrama entidad-relación simplificado. Este diseño incluye entidades clave como pacientes, fichas clínicas, citas y reportes. Las relaciones entre estas entidades garantizan una estructura organizada y eficiente, permitiendo una fácil recuperación y manejo de datos. La normalización asegura la integridad y consistencia de la información en todo momento.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994756" y="3726131"/>
            <a:ext cx="3668838" cy="1104900"/>
            <a:chOff x="0" y="0"/>
            <a:chExt cx="4891784" cy="1473200"/>
          </a:xfrm>
        </p:grpSpPr>
        <p:sp>
          <p:nvSpPr>
            <p:cNvPr id="4" name="TextBox 4"/>
            <p:cNvSpPr txBox="1"/>
            <p:nvPr/>
          </p:nvSpPr>
          <p:spPr>
            <a:xfrm>
              <a:off x="0" y="513334"/>
              <a:ext cx="4891784" cy="959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7"/>
                </a:lnSpc>
              </a:pPr>
              <a:r>
                <a:rPr lang="en-US" sz="219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Modern and reactive frontend framework.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React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53325" y="1562100"/>
            <a:ext cx="3181350" cy="1790700"/>
            <a:chOff x="0" y="0"/>
            <a:chExt cx="447821" cy="252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3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38500" y="1562100"/>
            <a:ext cx="3181350" cy="1790700"/>
            <a:chOff x="0" y="0"/>
            <a:chExt cx="447821" cy="252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4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68150" y="1562100"/>
            <a:ext cx="3181350" cy="1790700"/>
            <a:chOff x="0" y="0"/>
            <a:chExt cx="447821" cy="2520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5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09581" y="3726131"/>
            <a:ext cx="3668838" cy="1104900"/>
            <a:chOff x="0" y="0"/>
            <a:chExt cx="4891784" cy="14732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13334"/>
              <a:ext cx="4891784" cy="959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7"/>
                </a:lnSpc>
              </a:pPr>
              <a:r>
                <a:rPr lang="en-US" sz="219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Efficient and consistent styling solution.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Tailwind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24406" y="3726131"/>
            <a:ext cx="3668838" cy="1104900"/>
            <a:chOff x="0" y="0"/>
            <a:chExt cx="4891784" cy="14732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13334"/>
              <a:ext cx="4891784" cy="959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7"/>
                </a:lnSpc>
              </a:pPr>
              <a:r>
                <a:rPr lang="en-US" sz="219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Robust backend framework for Java applications.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Spring Boot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94756" y="7538085"/>
            <a:ext cx="3668838" cy="1457325"/>
            <a:chOff x="0" y="0"/>
            <a:chExt cx="4891784" cy="19431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513334"/>
              <a:ext cx="4891784" cy="1429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7"/>
                </a:lnSpc>
              </a:pPr>
              <a:r>
                <a:rPr lang="en-US" sz="219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Reliable and secure database management system.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PostgreSQL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53325" y="5374054"/>
            <a:ext cx="3181350" cy="1790700"/>
            <a:chOff x="0" y="0"/>
            <a:chExt cx="447821" cy="2520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6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38500" y="5374054"/>
            <a:ext cx="3181350" cy="1790700"/>
            <a:chOff x="0" y="0"/>
            <a:chExt cx="447821" cy="2520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7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09581" y="7538085"/>
            <a:ext cx="3668838" cy="1104900"/>
            <a:chOff x="0" y="0"/>
            <a:chExt cx="4891784" cy="147320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513334"/>
              <a:ext cx="4891784" cy="959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7"/>
                </a:lnSpc>
              </a:pPr>
              <a:r>
                <a:rPr lang="en-US" sz="219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Essential for version control and collaboration.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GitHub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868150" y="5374054"/>
            <a:ext cx="3181350" cy="1790700"/>
            <a:chOff x="0" y="0"/>
            <a:chExt cx="447821" cy="2520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8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624406" y="7538085"/>
            <a:ext cx="3668838" cy="1104900"/>
            <a:chOff x="0" y="0"/>
            <a:chExt cx="4891784" cy="1473200"/>
          </a:xfrm>
        </p:grpSpPr>
        <p:sp>
          <p:nvSpPr>
            <p:cNvPr id="31" name="TextBox 31"/>
            <p:cNvSpPr txBox="1"/>
            <p:nvPr/>
          </p:nvSpPr>
          <p:spPr>
            <a:xfrm>
              <a:off x="0" y="513334"/>
              <a:ext cx="4891784" cy="959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47"/>
                </a:lnSpc>
              </a:pPr>
              <a:r>
                <a:rPr lang="en-US" sz="219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Simplifies API testing and development process.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Postman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3611" y="1507102"/>
            <a:ext cx="15360778" cy="7272796"/>
            <a:chOff x="0" y="0"/>
            <a:chExt cx="4045637" cy="1915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5637" cy="1915469"/>
            </a:xfrm>
            <a:custGeom>
              <a:avLst/>
              <a:gdLst/>
              <a:ahLst/>
              <a:cxnLst/>
              <a:rect l="l" t="t" r="r" b="b"/>
              <a:pathLst>
                <a:path w="4045637" h="1915469">
                  <a:moveTo>
                    <a:pt x="0" y="0"/>
                  </a:moveTo>
                  <a:lnTo>
                    <a:pt x="4045637" y="0"/>
                  </a:lnTo>
                  <a:lnTo>
                    <a:pt x="4045637" y="1915469"/>
                  </a:lnTo>
                  <a:lnTo>
                    <a:pt x="0" y="191546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9050" cap="sq">
              <a:solidFill>
                <a:srgbClr val="000000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45637" cy="1953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610326">
            <a:off x="14969993" y="523427"/>
            <a:ext cx="3112206" cy="3288989"/>
          </a:xfrm>
          <a:custGeom>
            <a:avLst/>
            <a:gdLst/>
            <a:ahLst/>
            <a:cxnLst/>
            <a:rect l="l" t="t" r="r" b="b"/>
            <a:pathLst>
              <a:path w="3112206" h="3288989">
                <a:moveTo>
                  <a:pt x="0" y="0"/>
                </a:moveTo>
                <a:lnTo>
                  <a:pt x="3112206" y="0"/>
                </a:lnTo>
                <a:lnTo>
                  <a:pt x="3112206" y="3288989"/>
                </a:lnTo>
                <a:lnTo>
                  <a:pt x="0" y="3288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6669848"/>
            <a:ext cx="3292135" cy="2860043"/>
          </a:xfrm>
          <a:custGeom>
            <a:avLst/>
            <a:gdLst/>
            <a:ahLst/>
            <a:cxnLst/>
            <a:rect l="l" t="t" r="r" b="b"/>
            <a:pathLst>
              <a:path w="3292135" h="2860043">
                <a:moveTo>
                  <a:pt x="0" y="0"/>
                </a:moveTo>
                <a:lnTo>
                  <a:pt x="3292135" y="0"/>
                </a:lnTo>
                <a:lnTo>
                  <a:pt x="3292135" y="2860043"/>
                </a:lnTo>
                <a:lnTo>
                  <a:pt x="0" y="2860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238500" y="1562100"/>
            <a:ext cx="3181350" cy="1790700"/>
            <a:chOff x="0" y="0"/>
            <a:chExt cx="447821" cy="2520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5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68150" y="1562100"/>
            <a:ext cx="3181350" cy="1790700"/>
            <a:chOff x="0" y="0"/>
            <a:chExt cx="447821" cy="2520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6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94756" y="3726131"/>
            <a:ext cx="3668838" cy="1123569"/>
            <a:chOff x="0" y="0"/>
            <a:chExt cx="4891784" cy="14980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13334"/>
              <a:ext cx="4891784" cy="984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6"/>
                </a:lnSpc>
              </a:pPr>
              <a:r>
                <a:rPr lang="en-US" sz="222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Plataforma de diseño colaborativo y prototipado.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Figma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24406" y="3726131"/>
            <a:ext cx="3668838" cy="1123569"/>
            <a:chOff x="0" y="0"/>
            <a:chExt cx="4891784" cy="14980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13334"/>
              <a:ext cx="4891784" cy="984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6"/>
                </a:lnSpc>
              </a:pPr>
              <a:r>
                <a:rPr lang="en-US" sz="222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Facilita la comunicación entre diferentes sistemas.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Integración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94756" y="7538085"/>
            <a:ext cx="3668838" cy="1123569"/>
            <a:chOff x="0" y="0"/>
            <a:chExt cx="4891784" cy="149809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513334"/>
              <a:ext cx="4891784" cy="984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6"/>
                </a:lnSpc>
              </a:pPr>
              <a:r>
                <a:rPr lang="en-US" sz="222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Estimula soluciones creativas y efectivas.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Innovación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53325" y="5374054"/>
            <a:ext cx="3181350" cy="1790700"/>
            <a:chOff x="0" y="0"/>
            <a:chExt cx="447821" cy="2520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7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38500" y="5374054"/>
            <a:ext cx="3181350" cy="1790700"/>
            <a:chOff x="0" y="0"/>
            <a:chExt cx="447821" cy="2520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8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09581" y="7538085"/>
            <a:ext cx="3668838" cy="1123569"/>
            <a:chOff x="0" y="0"/>
            <a:chExt cx="4891784" cy="149809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513334"/>
              <a:ext cx="4891784" cy="984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6"/>
                </a:lnSpc>
              </a:pPr>
              <a:r>
                <a:rPr lang="en-US" sz="222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Mejora la comunicación entre equipos de trabajo.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Colaboración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868150" y="5374054"/>
            <a:ext cx="3181350" cy="1790700"/>
            <a:chOff x="0" y="0"/>
            <a:chExt cx="447821" cy="2520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7821" cy="252067"/>
            </a:xfrm>
            <a:custGeom>
              <a:avLst/>
              <a:gdLst/>
              <a:ahLst/>
              <a:cxnLst/>
              <a:rect l="l" t="t" r="r" b="b"/>
              <a:pathLst>
                <a:path w="447821" h="252067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9"/>
              <a:stretch>
                <a:fillRect l="-256" r="-25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624406" y="7538085"/>
            <a:ext cx="3668838" cy="1123569"/>
            <a:chOff x="0" y="0"/>
            <a:chExt cx="4891784" cy="1498092"/>
          </a:xfrm>
        </p:grpSpPr>
        <p:sp>
          <p:nvSpPr>
            <p:cNvPr id="31" name="TextBox 31"/>
            <p:cNvSpPr txBox="1"/>
            <p:nvPr/>
          </p:nvSpPr>
          <p:spPr>
            <a:xfrm>
              <a:off x="0" y="513334"/>
              <a:ext cx="4891784" cy="984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6"/>
                </a:lnSpc>
              </a:pPr>
              <a:r>
                <a:rPr lang="en-US" sz="2220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Optimiza procesos con herramientas adecuadas.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4891784" cy="545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3"/>
                </a:lnSpc>
              </a:pPr>
              <a:r>
                <a:rPr lang="en-US" sz="2310" b="1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Eficiencia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90081" y="-589437"/>
            <a:ext cx="2718471" cy="3236275"/>
          </a:xfrm>
          <a:custGeom>
            <a:avLst/>
            <a:gdLst/>
            <a:ahLst/>
            <a:cxnLst/>
            <a:rect l="l" t="t" r="r" b="b"/>
            <a:pathLst>
              <a:path w="2718471" h="3236275">
                <a:moveTo>
                  <a:pt x="0" y="0"/>
                </a:moveTo>
                <a:lnTo>
                  <a:pt x="2718471" y="0"/>
                </a:lnTo>
                <a:lnTo>
                  <a:pt x="2718471" y="3236274"/>
                </a:lnTo>
                <a:lnTo>
                  <a:pt x="0" y="3236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80788" y="8910721"/>
            <a:ext cx="1407212" cy="2192540"/>
          </a:xfrm>
          <a:custGeom>
            <a:avLst/>
            <a:gdLst/>
            <a:ahLst/>
            <a:cxnLst/>
            <a:rect l="l" t="t" r="r" b="b"/>
            <a:pathLst>
              <a:path w="1407212" h="2192540">
                <a:moveTo>
                  <a:pt x="0" y="0"/>
                </a:moveTo>
                <a:lnTo>
                  <a:pt x="1407212" y="0"/>
                </a:lnTo>
                <a:lnTo>
                  <a:pt x="1407212" y="2192540"/>
                </a:lnTo>
                <a:lnTo>
                  <a:pt x="0" y="21925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131558" y="430993"/>
            <a:ext cx="9965441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33"/>
              </a:lnSpc>
              <a:spcBef>
                <a:spcPct val="0"/>
              </a:spcBef>
            </a:pPr>
            <a:r>
              <a:rPr lang="en-US" sz="5604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Demostracion</a:t>
            </a:r>
            <a:r>
              <a:rPr lang="en-US" sz="560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del Sistema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05400" y="4914900"/>
            <a:ext cx="7436060" cy="164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r>
              <a:rPr lang="en-US" sz="1899" b="1" spc="113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</a:t>
            </a:r>
            <a:r>
              <a:rPr lang="en-US" sz="1899" b="1" u="none" spc="113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uncionalidades</a:t>
            </a:r>
            <a:r>
              <a:rPr lang="en-US" sz="1899" b="1" u="none" spc="113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Clave de ACURED</a:t>
            </a:r>
          </a:p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endParaRPr lang="en-US" sz="1899" b="1" u="none" spc="113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r>
              <a:rPr lang="en-US" sz="1899" b="1" u="none" spc="113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resentamos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las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funcionalidades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más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relevantes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ACURED,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qu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optimizan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gestión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clínica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y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mejoran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experiencia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del </a:t>
            </a:r>
            <a:r>
              <a:rPr lang="en-US" sz="1899" u="none" spc="113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usuario</a:t>
            </a:r>
            <a:r>
              <a:rPr lang="en-US" sz="1899" u="none" spc="113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pic>
        <p:nvPicPr>
          <p:cNvPr id="8" name="Resultado2">
            <a:hlinkClick r:id="" action="ppaction://media"/>
            <a:extLst>
              <a:ext uri="{FF2B5EF4-FFF2-40B4-BE49-F238E27FC236}">
                <a16:creationId xmlns:a16="http://schemas.microsoft.com/office/drawing/2014/main" id="{1E7A69F3-F737-0B35-6573-C8D09D2CF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51482" y="1127908"/>
            <a:ext cx="15785036" cy="8879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3611" y="1507102"/>
            <a:ext cx="15360778" cy="7272796"/>
            <a:chOff x="0" y="0"/>
            <a:chExt cx="4045637" cy="1915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5637" cy="1915469"/>
            </a:xfrm>
            <a:custGeom>
              <a:avLst/>
              <a:gdLst/>
              <a:ahLst/>
              <a:cxnLst/>
              <a:rect l="l" t="t" r="r" b="b"/>
              <a:pathLst>
                <a:path w="4045637" h="1915469">
                  <a:moveTo>
                    <a:pt x="0" y="0"/>
                  </a:moveTo>
                  <a:lnTo>
                    <a:pt x="4045637" y="0"/>
                  </a:lnTo>
                  <a:lnTo>
                    <a:pt x="4045637" y="1915469"/>
                  </a:lnTo>
                  <a:lnTo>
                    <a:pt x="0" y="191546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9050" cap="sq">
              <a:solidFill>
                <a:srgbClr val="000000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45637" cy="1953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610326">
            <a:off x="14047513" y="986671"/>
            <a:ext cx="3112206" cy="3288989"/>
          </a:xfrm>
          <a:custGeom>
            <a:avLst/>
            <a:gdLst/>
            <a:ahLst/>
            <a:cxnLst/>
            <a:rect l="l" t="t" r="r" b="b"/>
            <a:pathLst>
              <a:path w="3112206" h="3288989">
                <a:moveTo>
                  <a:pt x="0" y="0"/>
                </a:moveTo>
                <a:lnTo>
                  <a:pt x="3112206" y="0"/>
                </a:lnTo>
                <a:lnTo>
                  <a:pt x="3112206" y="3288989"/>
                </a:lnTo>
                <a:lnTo>
                  <a:pt x="0" y="3288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3394" y="6839452"/>
            <a:ext cx="3292135" cy="2860043"/>
          </a:xfrm>
          <a:custGeom>
            <a:avLst/>
            <a:gdLst/>
            <a:ahLst/>
            <a:cxnLst/>
            <a:rect l="l" t="t" r="r" b="b"/>
            <a:pathLst>
              <a:path w="3292135" h="2860043">
                <a:moveTo>
                  <a:pt x="0" y="0"/>
                </a:moveTo>
                <a:lnTo>
                  <a:pt x="3292135" y="0"/>
                </a:lnTo>
                <a:lnTo>
                  <a:pt x="3292135" y="2860043"/>
                </a:lnTo>
                <a:lnTo>
                  <a:pt x="0" y="2860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185387" y="2659740"/>
            <a:ext cx="9917226" cy="142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70"/>
              </a:lnSpc>
              <a:spcBef>
                <a:spcPct val="0"/>
              </a:spcBef>
            </a:pPr>
            <a:r>
              <a:rPr lang="en-US" sz="49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Obstáculos y Lecciones Aprendidas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80242" y="4799087"/>
            <a:ext cx="6886575" cy="2480310"/>
            <a:chOff x="0" y="0"/>
            <a:chExt cx="9182100" cy="330708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508635"/>
              <a:ext cx="9182100" cy="2798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Se enfrentaron desafíos significativos durante la integración de los diferentes sistemas, lo que requirió un enfoque flexible para ajustar los procesos y garantizar la compatibilidad entre plataformas.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182100" cy="559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b="1">
                  <a:solidFill>
                    <a:srgbClr val="000000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Integración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37814" y="4799087"/>
            <a:ext cx="6886575" cy="2480310"/>
            <a:chOff x="0" y="0"/>
            <a:chExt cx="9182100" cy="330708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08635"/>
              <a:ext cx="9182100" cy="2798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dec Pro"/>
                  <a:ea typeface="Codec Pro"/>
                  <a:cs typeface="Codec Pro"/>
                  <a:sym typeface="Codec Pro"/>
                </a:rPr>
                <a:t>Se realizaron ajustes necesarios en el modelo de datos para adaptarse a requisitos emergentes, lo que permitió una mejor alineación con las necesidades del usuario final y la optimización del sistema.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9182100" cy="559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b="1">
                  <a:solidFill>
                    <a:srgbClr val="000000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Ajustes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0545825" cy="8229600"/>
            <a:chOff x="0" y="0"/>
            <a:chExt cx="2777501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7501" cy="2167467"/>
            </a:xfrm>
            <a:custGeom>
              <a:avLst/>
              <a:gdLst/>
              <a:ahLst/>
              <a:cxnLst/>
              <a:rect l="l" t="t" r="r" b="b"/>
              <a:pathLst>
                <a:path w="2777501" h="2167467">
                  <a:moveTo>
                    <a:pt x="0" y="0"/>
                  </a:moveTo>
                  <a:lnTo>
                    <a:pt x="2777501" y="0"/>
                  </a:lnTo>
                  <a:lnTo>
                    <a:pt x="277750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0EFED">
                <a:alpha val="94902"/>
              </a:srgbClr>
            </a:solidFill>
            <a:ln w="19050" cap="sq">
              <a:solidFill>
                <a:srgbClr val="000000">
                  <a:alpha val="9490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75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259548" y="1375102"/>
            <a:ext cx="4522078" cy="7536796"/>
            <a:chOff x="0" y="0"/>
            <a:chExt cx="381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0000" cy="6350000"/>
            </a:xfrm>
            <a:custGeom>
              <a:avLst/>
              <a:gdLst/>
              <a:ahLst/>
              <a:cxnLst/>
              <a:rect l="l" t="t" r="r" b="b"/>
              <a:pathLst>
                <a:path w="3810000" h="635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520" r="-552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810000" cy="6350000"/>
            </a:xfrm>
            <a:custGeom>
              <a:avLst/>
              <a:gdLst/>
              <a:ahLst/>
              <a:cxnLst/>
              <a:rect l="l" t="t" r="r" b="b"/>
              <a:pathLst>
                <a:path w="3810000" h="6350000">
                  <a:moveTo>
                    <a:pt x="2794000" y="19050"/>
                  </a:moveTo>
                  <a:cubicBezTo>
                    <a:pt x="3343910" y="19050"/>
                    <a:pt x="3790950" y="466090"/>
                    <a:pt x="3790950" y="1016000"/>
                  </a:cubicBezTo>
                  <a:lnTo>
                    <a:pt x="3790950" y="5334000"/>
                  </a:lnTo>
                  <a:cubicBezTo>
                    <a:pt x="3790950" y="5883910"/>
                    <a:pt x="3343910" y="6330950"/>
                    <a:pt x="2794000" y="6330950"/>
                  </a:cubicBezTo>
                  <a:lnTo>
                    <a:pt x="1016000" y="6330950"/>
                  </a:lnTo>
                  <a:cubicBezTo>
                    <a:pt x="466090" y="6330950"/>
                    <a:pt x="19050" y="5883910"/>
                    <a:pt x="19050" y="5334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2794000" y="19050"/>
                  </a:lnTo>
                  <a:moveTo>
                    <a:pt x="2794000" y="0"/>
                  </a:move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5334000"/>
                  </a:lnTo>
                  <a:cubicBezTo>
                    <a:pt x="0" y="5895340"/>
                    <a:pt x="454660" y="6350000"/>
                    <a:pt x="1016000" y="6350000"/>
                  </a:cubicBezTo>
                  <a:lnTo>
                    <a:pt x="2794000" y="6350000"/>
                  </a:lnTo>
                  <a:cubicBezTo>
                    <a:pt x="3355340" y="6350000"/>
                    <a:pt x="3810000" y="5895340"/>
                    <a:pt x="3810000" y="5334000"/>
                  </a:cubicBezTo>
                  <a:lnTo>
                    <a:pt x="3810000" y="1016000"/>
                  </a:lnTo>
                  <a:cubicBezTo>
                    <a:pt x="3810000" y="454660"/>
                    <a:pt x="3355340" y="0"/>
                    <a:pt x="2794000" y="0"/>
                  </a:cubicBezTo>
                  <a:lnTo>
                    <a:pt x="279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43900" y="3105357"/>
            <a:ext cx="7699837" cy="73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83"/>
              </a:lnSpc>
              <a:spcBef>
                <a:spcPct val="0"/>
              </a:spcBef>
            </a:pPr>
            <a:r>
              <a:rPr lang="en-US" sz="502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Espacio para Preguntas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3900" y="4303187"/>
            <a:ext cx="8342816" cy="225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r>
              <a:rPr lang="en-US" sz="1899" spc="1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</a:t>
            </a:r>
            <a:r>
              <a:rPr lang="en-US" sz="1899" u="none" spc="1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radecemos su atención y quedamos a su disposición para responder cualquier duda o inquietud relacionada con el proyecto ACURED. Estamos comprometidos con la innovación en gestión clínica y valoramos sus comentarios y preguntas. Por favor, no duden en compartir sus pensamientos. Su retroalimentación es fundamental para el éxito de esta iniciativa y para mejorar continuamente nuestros servicios.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74436" y="6147066"/>
            <a:ext cx="6739128" cy="1188537"/>
          </a:xfrm>
          <a:custGeom>
            <a:avLst/>
            <a:gdLst/>
            <a:ahLst/>
            <a:cxnLst/>
            <a:rect l="l" t="t" r="r" b="b"/>
            <a:pathLst>
              <a:path w="6739128" h="1188537">
                <a:moveTo>
                  <a:pt x="0" y="0"/>
                </a:moveTo>
                <a:lnTo>
                  <a:pt x="6739128" y="0"/>
                </a:lnTo>
                <a:lnTo>
                  <a:pt x="6739128" y="1188537"/>
                </a:lnTo>
                <a:lnTo>
                  <a:pt x="0" y="1188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2718471" cy="3236275"/>
          </a:xfrm>
          <a:custGeom>
            <a:avLst/>
            <a:gdLst/>
            <a:ahLst/>
            <a:cxnLst/>
            <a:rect l="l" t="t" r="r" b="b"/>
            <a:pathLst>
              <a:path w="2718471" h="3236275">
                <a:moveTo>
                  <a:pt x="0" y="0"/>
                </a:moveTo>
                <a:lnTo>
                  <a:pt x="2718471" y="0"/>
                </a:lnTo>
                <a:lnTo>
                  <a:pt x="2718471" y="3236275"/>
                </a:lnTo>
                <a:lnTo>
                  <a:pt x="0" y="32362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52088" y="7065760"/>
            <a:ext cx="1407212" cy="2192540"/>
          </a:xfrm>
          <a:custGeom>
            <a:avLst/>
            <a:gdLst/>
            <a:ahLst/>
            <a:cxnLst/>
            <a:rect l="l" t="t" r="r" b="b"/>
            <a:pathLst>
              <a:path w="1407212" h="2192540">
                <a:moveTo>
                  <a:pt x="0" y="0"/>
                </a:moveTo>
                <a:lnTo>
                  <a:pt x="1407212" y="0"/>
                </a:lnTo>
                <a:lnTo>
                  <a:pt x="1407212" y="2192540"/>
                </a:lnTo>
                <a:lnTo>
                  <a:pt x="0" y="21925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40645" y="3728352"/>
            <a:ext cx="10806711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5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¡GRACIAS!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125" y="1375102"/>
            <a:ext cx="10545825" cy="8229600"/>
            <a:chOff x="0" y="0"/>
            <a:chExt cx="2777501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7501" cy="2167467"/>
            </a:xfrm>
            <a:custGeom>
              <a:avLst/>
              <a:gdLst/>
              <a:ahLst/>
              <a:cxnLst/>
              <a:rect l="l" t="t" r="r" b="b"/>
              <a:pathLst>
                <a:path w="2777501" h="2167467">
                  <a:moveTo>
                    <a:pt x="0" y="0"/>
                  </a:moveTo>
                  <a:lnTo>
                    <a:pt x="2777501" y="0"/>
                  </a:lnTo>
                  <a:lnTo>
                    <a:pt x="277750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0EFED">
                <a:alpha val="94902"/>
              </a:srgbClr>
            </a:solidFill>
            <a:ln w="19050" cap="sq">
              <a:solidFill>
                <a:srgbClr val="000000">
                  <a:alpha val="9490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75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259548" y="1375102"/>
            <a:ext cx="4522078" cy="7536796"/>
            <a:chOff x="0" y="0"/>
            <a:chExt cx="381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0000" cy="6350000"/>
            </a:xfrm>
            <a:custGeom>
              <a:avLst/>
              <a:gdLst/>
              <a:ahLst/>
              <a:cxnLst/>
              <a:rect l="l" t="t" r="r" b="b"/>
              <a:pathLst>
                <a:path w="3810000" h="635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625" r="-562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810000" cy="6350000"/>
            </a:xfrm>
            <a:custGeom>
              <a:avLst/>
              <a:gdLst/>
              <a:ahLst/>
              <a:cxnLst/>
              <a:rect l="l" t="t" r="r" b="b"/>
              <a:pathLst>
                <a:path w="3810000" h="6350000">
                  <a:moveTo>
                    <a:pt x="2794000" y="19050"/>
                  </a:moveTo>
                  <a:cubicBezTo>
                    <a:pt x="3343910" y="19050"/>
                    <a:pt x="3790950" y="466090"/>
                    <a:pt x="3790950" y="1016000"/>
                  </a:cubicBezTo>
                  <a:lnTo>
                    <a:pt x="3790950" y="5334000"/>
                  </a:lnTo>
                  <a:cubicBezTo>
                    <a:pt x="3790950" y="5883910"/>
                    <a:pt x="3343910" y="6330950"/>
                    <a:pt x="2794000" y="6330950"/>
                  </a:cubicBezTo>
                  <a:lnTo>
                    <a:pt x="1016000" y="6330950"/>
                  </a:lnTo>
                  <a:cubicBezTo>
                    <a:pt x="466090" y="6330950"/>
                    <a:pt x="19050" y="5883910"/>
                    <a:pt x="19050" y="5334000"/>
                  </a:cubicBezTo>
                  <a:lnTo>
                    <a:pt x="19050" y="1016000"/>
                  </a:lnTo>
                  <a:cubicBezTo>
                    <a:pt x="19050" y="466090"/>
                    <a:pt x="466090" y="19050"/>
                    <a:pt x="1016000" y="19050"/>
                  </a:cubicBezTo>
                  <a:lnTo>
                    <a:pt x="2794000" y="19050"/>
                  </a:lnTo>
                  <a:moveTo>
                    <a:pt x="2794000" y="0"/>
                  </a:moveTo>
                  <a:lnTo>
                    <a:pt x="1016000" y="0"/>
                  </a:lnTo>
                  <a:cubicBezTo>
                    <a:pt x="454660" y="0"/>
                    <a:pt x="0" y="454660"/>
                    <a:pt x="0" y="1016000"/>
                  </a:cubicBezTo>
                  <a:lnTo>
                    <a:pt x="0" y="5334000"/>
                  </a:lnTo>
                  <a:cubicBezTo>
                    <a:pt x="0" y="5895340"/>
                    <a:pt x="454660" y="6350000"/>
                    <a:pt x="1016000" y="6350000"/>
                  </a:cubicBezTo>
                  <a:lnTo>
                    <a:pt x="2794000" y="6350000"/>
                  </a:lnTo>
                  <a:cubicBezTo>
                    <a:pt x="3355340" y="6350000"/>
                    <a:pt x="3810000" y="5895340"/>
                    <a:pt x="3810000" y="5334000"/>
                  </a:cubicBezTo>
                  <a:lnTo>
                    <a:pt x="3810000" y="1016000"/>
                  </a:lnTo>
                  <a:cubicBezTo>
                    <a:pt x="3810000" y="454660"/>
                    <a:pt x="3355340" y="0"/>
                    <a:pt x="2794000" y="0"/>
                  </a:cubicBezTo>
                  <a:lnTo>
                    <a:pt x="279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9029912" y="1415308"/>
            <a:ext cx="2135038" cy="2057400"/>
          </a:xfrm>
          <a:custGeom>
            <a:avLst/>
            <a:gdLst/>
            <a:ahLst/>
            <a:cxnLst/>
            <a:rect l="l" t="t" r="r" b="b"/>
            <a:pathLst>
              <a:path w="2135038" h="2057400">
                <a:moveTo>
                  <a:pt x="0" y="0"/>
                </a:moveTo>
                <a:lnTo>
                  <a:pt x="2135038" y="0"/>
                </a:lnTo>
                <a:lnTo>
                  <a:pt x="21350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19724" y="5518477"/>
            <a:ext cx="7341704" cy="70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57"/>
              </a:lnSpc>
              <a:spcBef>
                <a:spcPct val="0"/>
              </a:spcBef>
            </a:pPr>
            <a:r>
              <a:rPr lang="en-US" sz="48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Necesidad de </a:t>
            </a:r>
            <a:r>
              <a:rPr lang="en-US" sz="4829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Innovación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9168" y="3067607"/>
            <a:ext cx="8342816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r>
              <a:rPr lang="en-US" sz="1899" u="none" spc="1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gestión clínica actual, basada en fichas manuales y agendas físicas, presenta numerosas ineficiencias. Los errores y la pérdida de información se vuelven comunes, afectando la calidad del servicio y dificultando la administración, lo que resalta la urgente necesidad de digitalización y centralización.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9168" y="6999690"/>
            <a:ext cx="8342816" cy="128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64"/>
              </a:lnSpc>
              <a:spcBef>
                <a:spcPct val="0"/>
              </a:spcBef>
            </a:pPr>
            <a:r>
              <a:rPr lang="en-US" sz="1899" u="none" spc="11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transformación digital es clave para mejorar la eficiencia operativa y la calidad del servicio, garantizando que los terapeutas puedan enfocarse en brindar atención de calidad a sus pacientes.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782" y="4591420"/>
            <a:ext cx="3745984" cy="466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r>
              <a:rPr lang="en-US" sz="2284" b="1" spc="1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</a:t>
            </a:r>
            <a:r>
              <a:rPr lang="en-US" sz="2284" b="1" u="none" spc="1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utomatización de Procesos</a:t>
            </a:r>
          </a:p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endParaRPr lang="en-US" sz="2284" b="1" u="none" spc="137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r>
              <a:rPr lang="en-US" sz="2284" u="none" spc="1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plataforma permite la automatización de tareas administrativas, reduciendo errores y liberando tiempo para que los terapeutas se enfoquen en sus pacientes.</a:t>
            </a:r>
          </a:p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endParaRPr lang="en-US" sz="2284" u="none" spc="137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373300"/>
            <a:ext cx="6609633" cy="341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  <a:spcBef>
                <a:spcPct val="0"/>
              </a:spcBef>
            </a:pPr>
            <a:r>
              <a:rPr lang="en-US" sz="59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Propuesta de Solución: Plataforma Web Integral</a:t>
            </a:r>
          </a:p>
        </p:txBody>
      </p:sp>
      <p:sp>
        <p:nvSpPr>
          <p:cNvPr id="4" name="Freeform 4"/>
          <p:cNvSpPr/>
          <p:nvPr/>
        </p:nvSpPr>
        <p:spPr>
          <a:xfrm>
            <a:off x="12111940" y="805068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33516" y="4591420"/>
            <a:ext cx="3745984" cy="42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r>
              <a:rPr lang="en-US" sz="2284" b="1" spc="1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Accesibilidad Gar</a:t>
            </a:r>
            <a:r>
              <a:rPr lang="en-US" sz="2284" b="1" u="none" spc="1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antizada</a:t>
            </a:r>
          </a:p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endParaRPr lang="en-US" sz="2284" b="1" u="none" spc="137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r>
              <a:rPr lang="en-US" sz="2284" u="none" spc="1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 acceso en línea, los usuarios pueden gestionar sus datos en cualquier momento, desde cualquier dispositivo, mejorando la eficiencia y la comunicación.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65956" y="4591420"/>
            <a:ext cx="3745984" cy="466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r>
              <a:rPr lang="en-US" sz="2284" b="1" spc="1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Seg</a:t>
            </a:r>
            <a:r>
              <a:rPr lang="en-US" sz="2284" b="1" u="none" spc="1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uridad de Datos</a:t>
            </a:r>
          </a:p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endParaRPr lang="en-US" sz="2284" b="1" u="none" spc="137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r>
              <a:rPr lang="en-US" sz="2284" u="none" spc="1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Implementamos medidas robustas de seguridad de datos para proteger la información sensible de los pacientes, garantizando la confidencialidad y la integridad.</a:t>
            </a:r>
          </a:p>
          <a:p>
            <a:pPr marL="0" lvl="0" indent="0" algn="l">
              <a:lnSpc>
                <a:spcPts val="3083"/>
              </a:lnSpc>
              <a:spcBef>
                <a:spcPct val="0"/>
              </a:spcBef>
            </a:pPr>
            <a:endParaRPr lang="en-US" sz="2284" u="none" spc="137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63611" y="1507102"/>
            <a:ext cx="15360778" cy="7272796"/>
            <a:chOff x="0" y="0"/>
            <a:chExt cx="4045637" cy="1915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5637" cy="1915469"/>
            </a:xfrm>
            <a:custGeom>
              <a:avLst/>
              <a:gdLst/>
              <a:ahLst/>
              <a:cxnLst/>
              <a:rect l="l" t="t" r="r" b="b"/>
              <a:pathLst>
                <a:path w="4045637" h="1915469">
                  <a:moveTo>
                    <a:pt x="0" y="0"/>
                  </a:moveTo>
                  <a:lnTo>
                    <a:pt x="4045637" y="0"/>
                  </a:lnTo>
                  <a:lnTo>
                    <a:pt x="4045637" y="1915469"/>
                  </a:lnTo>
                  <a:lnTo>
                    <a:pt x="0" y="191546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9050" cap="sq">
              <a:solidFill>
                <a:srgbClr val="000000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45637" cy="1953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610326">
            <a:off x="14047513" y="986671"/>
            <a:ext cx="3112206" cy="3288989"/>
          </a:xfrm>
          <a:custGeom>
            <a:avLst/>
            <a:gdLst/>
            <a:ahLst/>
            <a:cxnLst/>
            <a:rect l="l" t="t" r="r" b="b"/>
            <a:pathLst>
              <a:path w="3112206" h="3288989">
                <a:moveTo>
                  <a:pt x="0" y="0"/>
                </a:moveTo>
                <a:lnTo>
                  <a:pt x="3112206" y="0"/>
                </a:lnTo>
                <a:lnTo>
                  <a:pt x="3112206" y="3288989"/>
                </a:lnTo>
                <a:lnTo>
                  <a:pt x="0" y="3288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50887" y="6577620"/>
            <a:ext cx="3292135" cy="2860043"/>
          </a:xfrm>
          <a:custGeom>
            <a:avLst/>
            <a:gdLst/>
            <a:ahLst/>
            <a:cxnLst/>
            <a:rect l="l" t="t" r="r" b="b"/>
            <a:pathLst>
              <a:path w="3292135" h="2860043">
                <a:moveTo>
                  <a:pt x="0" y="0"/>
                </a:moveTo>
                <a:lnTo>
                  <a:pt x="3292135" y="0"/>
                </a:lnTo>
                <a:lnTo>
                  <a:pt x="3292135" y="2860042"/>
                </a:lnTo>
                <a:lnTo>
                  <a:pt x="0" y="2860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177414" y="5495245"/>
            <a:ext cx="9901281" cy="64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900" spc="11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digitalización integral mejorará la gestión terapéutica y optimizará procesos a través de un enfoque innovador.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77414" y="2659740"/>
            <a:ext cx="9917226" cy="156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35"/>
              </a:lnSpc>
              <a:spcBef>
                <a:spcPct val="0"/>
              </a:spcBef>
            </a:pPr>
            <a:r>
              <a:rPr lang="en-US" sz="54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Objetivo General y Específicos del Proyecto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60532" y="1057275"/>
            <a:ext cx="11007078" cy="87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  <a:spcBef>
                <a:spcPct val="0"/>
              </a:spcBef>
            </a:pPr>
            <a:r>
              <a:rPr lang="en-US" sz="592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Alcances y Limitaciones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665163" y="3308555"/>
            <a:ext cx="3414758" cy="3231344"/>
            <a:chOff x="0" y="0"/>
            <a:chExt cx="474381" cy="4489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4381" cy="448901"/>
            </a:xfrm>
            <a:custGeom>
              <a:avLst/>
              <a:gdLst/>
              <a:ahLst/>
              <a:cxnLst/>
              <a:rect l="l" t="t" r="r" b="b"/>
              <a:pathLst>
                <a:path w="474381" h="448901">
                  <a:moveTo>
                    <a:pt x="113360" y="0"/>
                  </a:moveTo>
                  <a:lnTo>
                    <a:pt x="361021" y="0"/>
                  </a:lnTo>
                  <a:cubicBezTo>
                    <a:pt x="423628" y="0"/>
                    <a:pt x="474381" y="50753"/>
                    <a:pt x="474381" y="113360"/>
                  </a:cubicBezTo>
                  <a:lnTo>
                    <a:pt x="474381" y="335541"/>
                  </a:lnTo>
                  <a:cubicBezTo>
                    <a:pt x="474381" y="365606"/>
                    <a:pt x="462437" y="394439"/>
                    <a:pt x="441178" y="415698"/>
                  </a:cubicBezTo>
                  <a:cubicBezTo>
                    <a:pt x="419919" y="436958"/>
                    <a:pt x="391086" y="448901"/>
                    <a:pt x="361021" y="448901"/>
                  </a:cubicBezTo>
                  <a:lnTo>
                    <a:pt x="113360" y="448901"/>
                  </a:lnTo>
                  <a:cubicBezTo>
                    <a:pt x="83295" y="448901"/>
                    <a:pt x="54461" y="436958"/>
                    <a:pt x="33202" y="415698"/>
                  </a:cubicBezTo>
                  <a:cubicBezTo>
                    <a:pt x="11943" y="394439"/>
                    <a:pt x="0" y="365606"/>
                    <a:pt x="0" y="335541"/>
                  </a:cubicBezTo>
                  <a:lnTo>
                    <a:pt x="0" y="113360"/>
                  </a:lnTo>
                  <a:cubicBezTo>
                    <a:pt x="0" y="83295"/>
                    <a:pt x="11943" y="54461"/>
                    <a:pt x="33202" y="33202"/>
                  </a:cubicBezTo>
                  <a:cubicBezTo>
                    <a:pt x="54461" y="11943"/>
                    <a:pt x="83295" y="0"/>
                    <a:pt x="113360" y="0"/>
                  </a:cubicBezTo>
                  <a:close/>
                </a:path>
              </a:pathLst>
            </a:custGeom>
            <a:blipFill>
              <a:blip r:embed="rId3"/>
              <a:stretch>
                <a:fillRect l="-200" r="-20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63438" y="3308555"/>
            <a:ext cx="3459398" cy="3231344"/>
            <a:chOff x="0" y="0"/>
            <a:chExt cx="480582" cy="4489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582" cy="448901"/>
            </a:xfrm>
            <a:custGeom>
              <a:avLst/>
              <a:gdLst/>
              <a:ahLst/>
              <a:cxnLst/>
              <a:rect l="l" t="t" r="r" b="b"/>
              <a:pathLst>
                <a:path w="480582" h="448901">
                  <a:moveTo>
                    <a:pt x="111897" y="0"/>
                  </a:moveTo>
                  <a:lnTo>
                    <a:pt x="368685" y="0"/>
                  </a:lnTo>
                  <a:cubicBezTo>
                    <a:pt x="398362" y="0"/>
                    <a:pt x="426824" y="11789"/>
                    <a:pt x="447808" y="32774"/>
                  </a:cubicBezTo>
                  <a:cubicBezTo>
                    <a:pt x="468793" y="53759"/>
                    <a:pt x="480582" y="82220"/>
                    <a:pt x="480582" y="111897"/>
                  </a:cubicBezTo>
                  <a:lnTo>
                    <a:pt x="480582" y="337004"/>
                  </a:lnTo>
                  <a:cubicBezTo>
                    <a:pt x="480582" y="366681"/>
                    <a:pt x="468793" y="395142"/>
                    <a:pt x="447808" y="416127"/>
                  </a:cubicBezTo>
                  <a:cubicBezTo>
                    <a:pt x="426824" y="437112"/>
                    <a:pt x="398362" y="448901"/>
                    <a:pt x="368685" y="448901"/>
                  </a:cubicBezTo>
                  <a:lnTo>
                    <a:pt x="111897" y="448901"/>
                  </a:lnTo>
                  <a:cubicBezTo>
                    <a:pt x="82220" y="448901"/>
                    <a:pt x="53759" y="437112"/>
                    <a:pt x="32774" y="416127"/>
                  </a:cubicBezTo>
                  <a:cubicBezTo>
                    <a:pt x="11789" y="395142"/>
                    <a:pt x="0" y="366681"/>
                    <a:pt x="0" y="337004"/>
                  </a:cubicBezTo>
                  <a:lnTo>
                    <a:pt x="0" y="111897"/>
                  </a:lnTo>
                  <a:cubicBezTo>
                    <a:pt x="0" y="82220"/>
                    <a:pt x="11789" y="53759"/>
                    <a:pt x="32774" y="32774"/>
                  </a:cubicBezTo>
                  <a:cubicBezTo>
                    <a:pt x="53759" y="11789"/>
                    <a:pt x="82220" y="0"/>
                    <a:pt x="111897" y="0"/>
                  </a:cubicBezTo>
                  <a:close/>
                </a:path>
              </a:pathLst>
            </a:custGeom>
            <a:blipFill>
              <a:blip r:embed="rId4"/>
              <a:stretch>
                <a:fillRect l="-151" r="-151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11980" y="6889901"/>
            <a:ext cx="2876550" cy="1586865"/>
            <a:chOff x="0" y="0"/>
            <a:chExt cx="3835400" cy="2115820"/>
          </a:xfrm>
        </p:grpSpPr>
        <p:sp>
          <p:nvSpPr>
            <p:cNvPr id="9" name="TextBox 9"/>
            <p:cNvSpPr txBox="1"/>
            <p:nvPr/>
          </p:nvSpPr>
          <p:spPr>
            <a:xfrm>
              <a:off x="0" y="527685"/>
              <a:ext cx="3835400" cy="1588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Gestión eficiente de información de pacientes.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3835400" cy="559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Pacientes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53869" y="6889955"/>
            <a:ext cx="2876550" cy="1586865"/>
            <a:chOff x="0" y="0"/>
            <a:chExt cx="3835400" cy="21158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27685"/>
              <a:ext cx="3835400" cy="1588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>
                  <a:solidFill>
                    <a:srgbClr val="3E7D32"/>
                  </a:solidFill>
                  <a:latin typeface="Codec Pro"/>
                  <a:ea typeface="Codec Pro"/>
                  <a:cs typeface="Codec Pro"/>
                  <a:sym typeface="Codec Pro"/>
                </a:rPr>
                <a:t>Optimización en la programación y gestión de citas.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3835400" cy="559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>
                  <a:solidFill>
                    <a:srgbClr val="72B162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Citas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C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5960" y="2333852"/>
            <a:ext cx="7024119" cy="5619295"/>
          </a:xfrm>
          <a:custGeom>
            <a:avLst/>
            <a:gdLst/>
            <a:ahLst/>
            <a:cxnLst/>
            <a:rect l="l" t="t" r="r" b="b"/>
            <a:pathLst>
              <a:path w="7024119" h="5619295">
                <a:moveTo>
                  <a:pt x="0" y="0"/>
                </a:moveTo>
                <a:lnTo>
                  <a:pt x="7024119" y="0"/>
                </a:lnTo>
                <a:lnTo>
                  <a:pt x="7024119" y="5619296"/>
                </a:lnTo>
                <a:lnTo>
                  <a:pt x="0" y="561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17921" y="2333852"/>
            <a:ext cx="7024119" cy="5619295"/>
          </a:xfrm>
          <a:custGeom>
            <a:avLst/>
            <a:gdLst/>
            <a:ahLst/>
            <a:cxnLst/>
            <a:rect l="l" t="t" r="r" b="b"/>
            <a:pathLst>
              <a:path w="7024119" h="5619295">
                <a:moveTo>
                  <a:pt x="0" y="0"/>
                </a:moveTo>
                <a:lnTo>
                  <a:pt x="7024119" y="0"/>
                </a:lnTo>
                <a:lnTo>
                  <a:pt x="7024119" y="5619296"/>
                </a:lnTo>
                <a:lnTo>
                  <a:pt x="0" y="561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40318" y="7663207"/>
            <a:ext cx="1128957" cy="1305152"/>
          </a:xfrm>
          <a:custGeom>
            <a:avLst/>
            <a:gdLst/>
            <a:ahLst/>
            <a:cxnLst/>
            <a:rect l="l" t="t" r="r" b="b"/>
            <a:pathLst>
              <a:path w="1128957" h="1305152">
                <a:moveTo>
                  <a:pt x="0" y="0"/>
                </a:moveTo>
                <a:lnTo>
                  <a:pt x="1128956" y="0"/>
                </a:lnTo>
                <a:lnTo>
                  <a:pt x="1128956" y="1305152"/>
                </a:lnTo>
                <a:lnTo>
                  <a:pt x="0" y="130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2644251" y="902490"/>
            <a:ext cx="1746947" cy="1999367"/>
          </a:xfrm>
          <a:custGeom>
            <a:avLst/>
            <a:gdLst/>
            <a:ahLst/>
            <a:cxnLst/>
            <a:rect l="l" t="t" r="r" b="b"/>
            <a:pathLst>
              <a:path w="1746947" h="1999367">
                <a:moveTo>
                  <a:pt x="0" y="0"/>
                </a:moveTo>
                <a:lnTo>
                  <a:pt x="1746947" y="0"/>
                </a:lnTo>
                <a:lnTo>
                  <a:pt x="1746947" y="1999367"/>
                </a:lnTo>
                <a:lnTo>
                  <a:pt x="0" y="1999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43455" y="7368563"/>
            <a:ext cx="1821031" cy="1894440"/>
          </a:xfrm>
          <a:custGeom>
            <a:avLst/>
            <a:gdLst/>
            <a:ahLst/>
            <a:cxnLst/>
            <a:rect l="l" t="t" r="r" b="b"/>
            <a:pathLst>
              <a:path w="1821031" h="1894440">
                <a:moveTo>
                  <a:pt x="0" y="0"/>
                </a:moveTo>
                <a:lnTo>
                  <a:pt x="1821031" y="0"/>
                </a:lnTo>
                <a:lnTo>
                  <a:pt x="1821031" y="1894440"/>
                </a:lnTo>
                <a:lnTo>
                  <a:pt x="0" y="189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6589174"/>
            <a:ext cx="1860763" cy="2148067"/>
          </a:xfrm>
          <a:custGeom>
            <a:avLst/>
            <a:gdLst/>
            <a:ahLst/>
            <a:cxnLst/>
            <a:rect l="l" t="t" r="r" b="b"/>
            <a:pathLst>
              <a:path w="1860763" h="2148067">
                <a:moveTo>
                  <a:pt x="0" y="0"/>
                </a:moveTo>
                <a:lnTo>
                  <a:pt x="1860763" y="0"/>
                </a:lnTo>
                <a:lnTo>
                  <a:pt x="1860763" y="2148067"/>
                </a:lnTo>
                <a:lnTo>
                  <a:pt x="0" y="2148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753396" y="526398"/>
            <a:ext cx="1844341" cy="1807454"/>
          </a:xfrm>
          <a:custGeom>
            <a:avLst/>
            <a:gdLst/>
            <a:ahLst/>
            <a:cxnLst/>
            <a:rect l="l" t="t" r="r" b="b"/>
            <a:pathLst>
              <a:path w="1844341" h="1807454">
                <a:moveTo>
                  <a:pt x="0" y="0"/>
                </a:moveTo>
                <a:lnTo>
                  <a:pt x="1844341" y="0"/>
                </a:lnTo>
                <a:lnTo>
                  <a:pt x="1844341" y="1807454"/>
                </a:lnTo>
                <a:lnTo>
                  <a:pt x="0" y="1807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34030" y="2432237"/>
            <a:ext cx="4647979" cy="85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2451" spc="4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ALCANCES DEL PROYECTO ACURED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85672" y="2441762"/>
            <a:ext cx="6353170" cy="39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sz="2351" spc="4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LIMITACIONES DEL PROYECTO ACURED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2402" y="3651758"/>
            <a:ext cx="6051233" cy="239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570" lvl="1" indent="-246785" algn="ctr">
              <a:lnSpc>
                <a:spcPts val="3200"/>
              </a:lnSpc>
              <a:buFont typeface="Arial"/>
              <a:buChar char="•"/>
            </a:pPr>
            <a:r>
              <a:rPr lang="en-US" sz="2286" spc="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Módulo de gestión de pacientes</a:t>
            </a:r>
          </a:p>
          <a:p>
            <a:pPr marL="493570" lvl="1" indent="-246785" algn="ctr">
              <a:lnSpc>
                <a:spcPts val="3200"/>
              </a:lnSpc>
              <a:buFont typeface="Arial"/>
              <a:buChar char="•"/>
            </a:pPr>
            <a:r>
              <a:rPr lang="en-US" sz="2286" spc="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Agenda para citas y reportes</a:t>
            </a:r>
          </a:p>
          <a:p>
            <a:pPr marL="493570" lvl="1" indent="-246785" algn="ctr">
              <a:lnSpc>
                <a:spcPts val="3200"/>
              </a:lnSpc>
              <a:buFont typeface="Arial"/>
              <a:buChar char="•"/>
            </a:pPr>
            <a:r>
              <a:rPr lang="en-US" sz="2286" spc="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Interfaz de usuario amigable y accesible</a:t>
            </a:r>
          </a:p>
          <a:p>
            <a:pPr marL="493570" lvl="1" indent="-246785" algn="ctr">
              <a:lnSpc>
                <a:spcPts val="3200"/>
              </a:lnSpc>
              <a:buFont typeface="Arial"/>
              <a:buChar char="•"/>
            </a:pPr>
            <a:r>
              <a:rPr lang="en-US" sz="2286" spc="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Seguridad en el manejo de datos</a:t>
            </a:r>
          </a:p>
          <a:p>
            <a:pPr algn="ctr">
              <a:lnSpc>
                <a:spcPts val="3200"/>
              </a:lnSpc>
            </a:pPr>
            <a:endParaRPr lang="en-US" sz="2286" spc="4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05561" y="3661283"/>
            <a:ext cx="5848840" cy="318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410" lvl="1" indent="-247205" algn="ctr">
              <a:lnSpc>
                <a:spcPts val="3205"/>
              </a:lnSpc>
              <a:buFont typeface="Arial"/>
              <a:buChar char="•"/>
            </a:pPr>
            <a:r>
              <a:rPr lang="en-US" sz="2289" spc="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 incluye integración de pagos</a:t>
            </a:r>
          </a:p>
          <a:p>
            <a:pPr marL="494410" lvl="1" indent="-247205" algn="ctr">
              <a:lnSpc>
                <a:spcPts val="3205"/>
              </a:lnSpc>
              <a:buFont typeface="Arial"/>
              <a:buChar char="•"/>
            </a:pPr>
            <a:r>
              <a:rPr lang="en-US" sz="2289" spc="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Sin aplicación móvil nativa en esta fase</a:t>
            </a:r>
          </a:p>
          <a:p>
            <a:pPr marL="494410" lvl="1" indent="-247205" algn="ctr">
              <a:lnSpc>
                <a:spcPts val="3205"/>
              </a:lnSpc>
              <a:buFont typeface="Arial"/>
              <a:buChar char="•"/>
            </a:pPr>
            <a:r>
              <a:rPr lang="en-US" sz="2289" spc="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Dependencia de plataformas externas para algunos procesos</a:t>
            </a:r>
          </a:p>
          <a:p>
            <a:pPr marL="494410" lvl="1" indent="-247205" algn="ctr">
              <a:lnSpc>
                <a:spcPts val="3205"/>
              </a:lnSpc>
              <a:buFont typeface="Arial"/>
              <a:buChar char="•"/>
            </a:pPr>
            <a:r>
              <a:rPr lang="en-US" sz="2289" spc="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Alcance limitado a módulos iniciales en esta etapa</a:t>
            </a:r>
          </a:p>
          <a:p>
            <a:pPr algn="ctr">
              <a:lnSpc>
                <a:spcPts val="3205"/>
              </a:lnSpc>
            </a:pPr>
            <a:endParaRPr lang="en-US" sz="2289" spc="4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671723" y="2817185"/>
            <a:ext cx="6337212" cy="3692772"/>
            <a:chOff x="0" y="0"/>
            <a:chExt cx="812800" cy="4736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73629"/>
            </a:xfrm>
            <a:custGeom>
              <a:avLst/>
              <a:gdLst/>
              <a:ahLst/>
              <a:cxnLst/>
              <a:rect l="l" t="t" r="r" b="b"/>
              <a:pathLst>
                <a:path w="812800" h="473629">
                  <a:moveTo>
                    <a:pt x="406400" y="0"/>
                  </a:moveTo>
                  <a:cubicBezTo>
                    <a:pt x="181951" y="0"/>
                    <a:pt x="0" y="106025"/>
                    <a:pt x="0" y="236814"/>
                  </a:cubicBezTo>
                  <a:cubicBezTo>
                    <a:pt x="0" y="367603"/>
                    <a:pt x="181951" y="473629"/>
                    <a:pt x="406400" y="473629"/>
                  </a:cubicBezTo>
                  <a:cubicBezTo>
                    <a:pt x="630849" y="473629"/>
                    <a:pt x="812800" y="367603"/>
                    <a:pt x="812800" y="236814"/>
                  </a:cubicBezTo>
                  <a:cubicBezTo>
                    <a:pt x="812800" y="1060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CDB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303"/>
              <a:ext cx="660400" cy="422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200468">
            <a:off x="14907450" y="2944084"/>
            <a:ext cx="2526821" cy="3835781"/>
          </a:xfrm>
          <a:custGeom>
            <a:avLst/>
            <a:gdLst/>
            <a:ahLst/>
            <a:cxnLst/>
            <a:rect l="l" t="t" r="r" b="b"/>
            <a:pathLst>
              <a:path w="2526821" h="3835781">
                <a:moveTo>
                  <a:pt x="0" y="0"/>
                </a:moveTo>
                <a:lnTo>
                  <a:pt x="2526821" y="0"/>
                </a:lnTo>
                <a:lnTo>
                  <a:pt x="2526821" y="3835780"/>
                </a:lnTo>
                <a:lnTo>
                  <a:pt x="0" y="383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537" y="-652691"/>
            <a:ext cx="8349855" cy="5796191"/>
          </a:xfrm>
          <a:custGeom>
            <a:avLst/>
            <a:gdLst/>
            <a:ahLst/>
            <a:cxnLst/>
            <a:rect l="l" t="t" r="r" b="b"/>
            <a:pathLst>
              <a:path w="8349855" h="5796191">
                <a:moveTo>
                  <a:pt x="0" y="0"/>
                </a:moveTo>
                <a:lnTo>
                  <a:pt x="8349855" y="0"/>
                </a:lnTo>
                <a:lnTo>
                  <a:pt x="8349855" y="5796191"/>
                </a:lnTo>
                <a:lnTo>
                  <a:pt x="0" y="5796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349" y="5004802"/>
            <a:ext cx="7533629" cy="5229594"/>
          </a:xfrm>
          <a:custGeom>
            <a:avLst/>
            <a:gdLst/>
            <a:ahLst/>
            <a:cxnLst/>
            <a:rect l="l" t="t" r="r" b="b"/>
            <a:pathLst>
              <a:path w="7533629" h="5229594">
                <a:moveTo>
                  <a:pt x="0" y="0"/>
                </a:moveTo>
                <a:lnTo>
                  <a:pt x="7533629" y="0"/>
                </a:lnTo>
                <a:lnTo>
                  <a:pt x="7533629" y="5229593"/>
                </a:lnTo>
                <a:lnTo>
                  <a:pt x="0" y="5229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844275" y="6689692"/>
            <a:ext cx="3798577" cy="2636846"/>
          </a:xfrm>
          <a:custGeom>
            <a:avLst/>
            <a:gdLst/>
            <a:ahLst/>
            <a:cxnLst/>
            <a:rect l="l" t="t" r="r" b="b"/>
            <a:pathLst>
              <a:path w="3798577" h="2636846">
                <a:moveTo>
                  <a:pt x="0" y="0"/>
                </a:moveTo>
                <a:lnTo>
                  <a:pt x="3798577" y="0"/>
                </a:lnTo>
                <a:lnTo>
                  <a:pt x="3798577" y="2636845"/>
                </a:lnTo>
                <a:lnTo>
                  <a:pt x="0" y="26368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109647" y="620042"/>
            <a:ext cx="3798577" cy="2636846"/>
          </a:xfrm>
          <a:custGeom>
            <a:avLst/>
            <a:gdLst/>
            <a:ahLst/>
            <a:cxnLst/>
            <a:rect l="l" t="t" r="r" b="b"/>
            <a:pathLst>
              <a:path w="3798577" h="2636846">
                <a:moveTo>
                  <a:pt x="0" y="0"/>
                </a:moveTo>
                <a:lnTo>
                  <a:pt x="3798577" y="0"/>
                </a:lnTo>
                <a:lnTo>
                  <a:pt x="3798577" y="2636846"/>
                </a:lnTo>
                <a:lnTo>
                  <a:pt x="0" y="2636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-1173258">
            <a:off x="361786" y="145370"/>
            <a:ext cx="7350670" cy="3879881"/>
            <a:chOff x="0" y="0"/>
            <a:chExt cx="897318" cy="4736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7318" cy="473629"/>
            </a:xfrm>
            <a:custGeom>
              <a:avLst/>
              <a:gdLst/>
              <a:ahLst/>
              <a:cxnLst/>
              <a:rect l="l" t="t" r="r" b="b"/>
              <a:pathLst>
                <a:path w="897318" h="473629">
                  <a:moveTo>
                    <a:pt x="448659" y="0"/>
                  </a:moveTo>
                  <a:cubicBezTo>
                    <a:pt x="200872" y="0"/>
                    <a:pt x="0" y="106025"/>
                    <a:pt x="0" y="236814"/>
                  </a:cubicBezTo>
                  <a:cubicBezTo>
                    <a:pt x="0" y="367603"/>
                    <a:pt x="200872" y="473629"/>
                    <a:pt x="448659" y="473629"/>
                  </a:cubicBezTo>
                  <a:cubicBezTo>
                    <a:pt x="696447" y="473629"/>
                    <a:pt x="897318" y="367603"/>
                    <a:pt x="897318" y="236814"/>
                  </a:cubicBezTo>
                  <a:cubicBezTo>
                    <a:pt x="897318" y="106025"/>
                    <a:pt x="696447" y="0"/>
                    <a:pt x="448659" y="0"/>
                  </a:cubicBezTo>
                  <a:close/>
                </a:path>
              </a:pathLst>
            </a:custGeom>
            <a:solidFill>
              <a:srgbClr val="0C75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4124" y="6303"/>
              <a:ext cx="729071" cy="422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61787">
            <a:off x="729203" y="5753821"/>
            <a:ext cx="6740375" cy="3557751"/>
            <a:chOff x="0" y="0"/>
            <a:chExt cx="897318" cy="4736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7318" cy="473629"/>
            </a:xfrm>
            <a:custGeom>
              <a:avLst/>
              <a:gdLst/>
              <a:ahLst/>
              <a:cxnLst/>
              <a:rect l="l" t="t" r="r" b="b"/>
              <a:pathLst>
                <a:path w="897318" h="473629">
                  <a:moveTo>
                    <a:pt x="448659" y="0"/>
                  </a:moveTo>
                  <a:cubicBezTo>
                    <a:pt x="200872" y="0"/>
                    <a:pt x="0" y="106025"/>
                    <a:pt x="0" y="236814"/>
                  </a:cubicBezTo>
                  <a:cubicBezTo>
                    <a:pt x="0" y="367603"/>
                    <a:pt x="200872" y="473629"/>
                    <a:pt x="448659" y="473629"/>
                  </a:cubicBezTo>
                  <a:cubicBezTo>
                    <a:pt x="696447" y="473629"/>
                    <a:pt x="897318" y="367603"/>
                    <a:pt x="897318" y="236814"/>
                  </a:cubicBezTo>
                  <a:cubicBezTo>
                    <a:pt x="897318" y="106025"/>
                    <a:pt x="696447" y="0"/>
                    <a:pt x="448659" y="0"/>
                  </a:cubicBezTo>
                  <a:close/>
                </a:path>
              </a:pathLst>
            </a:custGeom>
            <a:solidFill>
              <a:srgbClr val="97BDA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4124" y="6303"/>
              <a:ext cx="729071" cy="422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4212884" flipH="1">
            <a:off x="8034186" y="1965655"/>
            <a:ext cx="2219627" cy="1703059"/>
          </a:xfrm>
          <a:custGeom>
            <a:avLst/>
            <a:gdLst/>
            <a:ahLst/>
            <a:cxnLst/>
            <a:rect l="l" t="t" r="r" b="b"/>
            <a:pathLst>
              <a:path w="2219627" h="1703059">
                <a:moveTo>
                  <a:pt x="2219628" y="0"/>
                </a:moveTo>
                <a:lnTo>
                  <a:pt x="0" y="0"/>
                </a:lnTo>
                <a:lnTo>
                  <a:pt x="0" y="1703060"/>
                </a:lnTo>
                <a:lnTo>
                  <a:pt x="2219628" y="1703060"/>
                </a:lnTo>
                <a:lnTo>
                  <a:pt x="22196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586524" flipH="1">
            <a:off x="8613988" y="6780004"/>
            <a:ext cx="2115471" cy="729021"/>
          </a:xfrm>
          <a:custGeom>
            <a:avLst/>
            <a:gdLst/>
            <a:ahLst/>
            <a:cxnLst/>
            <a:rect l="l" t="t" r="r" b="b"/>
            <a:pathLst>
              <a:path w="2115471" h="729021">
                <a:moveTo>
                  <a:pt x="2115470" y="0"/>
                </a:moveTo>
                <a:lnTo>
                  <a:pt x="0" y="0"/>
                </a:lnTo>
                <a:lnTo>
                  <a:pt x="0" y="729021"/>
                </a:lnTo>
                <a:lnTo>
                  <a:pt x="2115470" y="729021"/>
                </a:lnTo>
                <a:lnTo>
                  <a:pt x="211547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 rot="-1669639">
            <a:off x="1350893" y="1235422"/>
            <a:ext cx="5783565" cy="241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sz="20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 METODOLOGÍA EN CASCADA ES UN MODELO ESTRUCTURADO QUE PERMITE DESARROLLAR PROYECTOS DE MANERA ORDENADA. ESTA TÉCNICA FACILITA LA PLANIFICACIÓN Y EJECUCIÓN DE FASES COMO ANÁLISIS, DISEÑO, IMPLEMENTACIÓN, PRUEBAS Y DOCUMENTACIÓN, ASEGURANDO ASÍ QUE TODOS LOS REQUISITOS SEAN CUMPLIDOS DE FORMA EFICIENTE Y CONTROLADA.</a:t>
            </a:r>
          </a:p>
        </p:txBody>
      </p:sp>
      <p:sp>
        <p:nvSpPr>
          <p:cNvPr id="20" name="TextBox 20"/>
          <p:cNvSpPr txBox="1"/>
          <p:nvPr/>
        </p:nvSpPr>
        <p:spPr>
          <a:xfrm rot="-1248411">
            <a:off x="906765" y="6899028"/>
            <a:ext cx="6402169" cy="148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</a:pPr>
            <a:r>
              <a:rPr lang="en-US" sz="244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 ENFOQUE LINEAL AYUDA A EVITAR PROBLEMAS DE INTEGRACIÓN Y A GARANTIZAR LA CALIDAD DEL PRODUCTO FINAL, RESULTANDO EN UN PROCESO MÁS EFECTIVO Y ORGANIZADO.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78163" y="3985010"/>
            <a:ext cx="4524332" cy="1385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24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METODOLOGÍA EN CASCADA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54978" y="2440913"/>
            <a:ext cx="1410274" cy="1538990"/>
          </a:xfrm>
          <a:custGeom>
            <a:avLst/>
            <a:gdLst/>
            <a:ahLst/>
            <a:cxnLst/>
            <a:rect l="l" t="t" r="r" b="b"/>
            <a:pathLst>
              <a:path w="1410274" h="1538990">
                <a:moveTo>
                  <a:pt x="0" y="0"/>
                </a:moveTo>
                <a:lnTo>
                  <a:pt x="1410274" y="0"/>
                </a:lnTo>
                <a:lnTo>
                  <a:pt x="1410274" y="1538990"/>
                </a:lnTo>
                <a:lnTo>
                  <a:pt x="0" y="1538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54040" y="2440913"/>
            <a:ext cx="1547690" cy="1606093"/>
          </a:xfrm>
          <a:custGeom>
            <a:avLst/>
            <a:gdLst/>
            <a:ahLst/>
            <a:cxnLst/>
            <a:rect l="l" t="t" r="r" b="b"/>
            <a:pathLst>
              <a:path w="1547690" h="1606093">
                <a:moveTo>
                  <a:pt x="0" y="0"/>
                </a:moveTo>
                <a:lnTo>
                  <a:pt x="1547690" y="0"/>
                </a:lnTo>
                <a:lnTo>
                  <a:pt x="1547690" y="1606093"/>
                </a:lnTo>
                <a:lnTo>
                  <a:pt x="0" y="1606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11498" y="2440913"/>
            <a:ext cx="2265003" cy="1606093"/>
          </a:xfrm>
          <a:custGeom>
            <a:avLst/>
            <a:gdLst/>
            <a:ahLst/>
            <a:cxnLst/>
            <a:rect l="l" t="t" r="r" b="b"/>
            <a:pathLst>
              <a:path w="2265003" h="1606093">
                <a:moveTo>
                  <a:pt x="0" y="0"/>
                </a:moveTo>
                <a:lnTo>
                  <a:pt x="2265004" y="0"/>
                </a:lnTo>
                <a:lnTo>
                  <a:pt x="2265004" y="1606093"/>
                </a:lnTo>
                <a:lnTo>
                  <a:pt x="0" y="1606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74809" y="4485205"/>
            <a:ext cx="417061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spc="5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FASE DE ANÁLISIS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8694" y="4485205"/>
            <a:ext cx="4436259" cy="98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24"/>
              </a:lnSpc>
              <a:spcBef>
                <a:spcPct val="0"/>
              </a:spcBef>
            </a:pPr>
            <a:r>
              <a:rPr lang="en-US" sz="2803" b="1" spc="5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DESARR</a:t>
            </a:r>
            <a:r>
              <a:rPr lang="en-US" sz="2803" b="1" u="none" spc="5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OLLO DEL BACKEND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98487" y="4494730"/>
            <a:ext cx="4419369" cy="86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86"/>
              </a:lnSpc>
              <a:spcBef>
                <a:spcPct val="0"/>
              </a:spcBef>
            </a:pPr>
            <a:r>
              <a:rPr lang="en-US" sz="2490" b="1" u="none" spc="4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OBJETIVOPRUEBAS Y DOCUMENTACIÓN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9540" y="5528316"/>
            <a:ext cx="3661151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Revisión de requisitos y planificación inicial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7786" y="5823591"/>
            <a:ext cx="3818076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Implementación de la lógica de negocio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89265" y="5528316"/>
            <a:ext cx="3677239" cy="129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Evaluación final y preparación para lanzamiento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60115" y="632312"/>
            <a:ext cx="12504255" cy="8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33"/>
              </a:lnSpc>
              <a:spcBef>
                <a:spcPct val="0"/>
              </a:spcBef>
            </a:pPr>
            <a:r>
              <a:rPr lang="en-US" sz="560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Cronograma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8977" y="1662682"/>
            <a:ext cx="12504255" cy="8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33"/>
              </a:lnSpc>
              <a:spcBef>
                <a:spcPct val="0"/>
              </a:spcBef>
            </a:pPr>
            <a:r>
              <a:rPr lang="en-US" sz="5604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Cronograma del Proyecto</a:t>
            </a:r>
          </a:p>
        </p:txBody>
      </p:sp>
      <p:sp>
        <p:nvSpPr>
          <p:cNvPr id="4" name="Freeform 4"/>
          <p:cNvSpPr/>
          <p:nvPr/>
        </p:nvSpPr>
        <p:spPr>
          <a:xfrm>
            <a:off x="9890564" y="1028700"/>
            <a:ext cx="9959551" cy="8229600"/>
          </a:xfrm>
          <a:custGeom>
            <a:avLst/>
            <a:gdLst/>
            <a:ahLst/>
            <a:cxnLst/>
            <a:rect l="l" t="t" r="r" b="b"/>
            <a:pathLst>
              <a:path w="9959551" h="8229600">
                <a:moveTo>
                  <a:pt x="0" y="0"/>
                </a:moveTo>
                <a:lnTo>
                  <a:pt x="9959551" y="0"/>
                </a:lnTo>
                <a:lnTo>
                  <a:pt x="99595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0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7498" y="3473805"/>
            <a:ext cx="7550357" cy="6127391"/>
          </a:xfrm>
          <a:custGeom>
            <a:avLst/>
            <a:gdLst/>
            <a:ahLst/>
            <a:cxnLst/>
            <a:rect l="l" t="t" r="r" b="b"/>
            <a:pathLst>
              <a:path w="7550357" h="6127391">
                <a:moveTo>
                  <a:pt x="0" y="0"/>
                </a:moveTo>
                <a:lnTo>
                  <a:pt x="7550357" y="0"/>
                </a:lnTo>
                <a:lnTo>
                  <a:pt x="7550357" y="6127392"/>
                </a:lnTo>
                <a:lnTo>
                  <a:pt x="0" y="612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38" b="-21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03360" y="2699737"/>
            <a:ext cx="7240640" cy="774068"/>
          </a:xfrm>
          <a:custGeom>
            <a:avLst/>
            <a:gdLst/>
            <a:ahLst/>
            <a:cxnLst/>
            <a:rect l="l" t="t" r="r" b="b"/>
            <a:pathLst>
              <a:path w="7240640" h="774068">
                <a:moveTo>
                  <a:pt x="0" y="0"/>
                </a:moveTo>
                <a:lnTo>
                  <a:pt x="7240640" y="0"/>
                </a:lnTo>
                <a:lnTo>
                  <a:pt x="7240640" y="774068"/>
                </a:lnTo>
                <a:lnTo>
                  <a:pt x="0" y="77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4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747</Words>
  <Application>Microsoft Office PowerPoint</Application>
  <PresentationFormat>Custom</PresentationFormat>
  <Paragraphs>81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Inter Bold</vt:lpstr>
      <vt:lpstr>Inter</vt:lpstr>
      <vt:lpstr>Codec Pro Ultra-Bold</vt:lpstr>
      <vt:lpstr>Codec Pro</vt:lpstr>
      <vt:lpstr>Calibri</vt:lpstr>
      <vt:lpstr>Arial</vt:lpstr>
      <vt:lpstr>Questrial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Innovador en Salud</dc:title>
  <cp:lastModifiedBy>GONZALO . LARA ROMERO</cp:lastModifiedBy>
  <cp:revision>2</cp:revision>
  <dcterms:created xsi:type="dcterms:W3CDTF">2006-08-16T00:00:00Z</dcterms:created>
  <dcterms:modified xsi:type="dcterms:W3CDTF">2025-11-21T22:24:52Z</dcterms:modified>
  <dc:identifier>DAG5MvfNqJk</dc:identifier>
</cp:coreProperties>
</file>